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8" r:id="rId5"/>
    <p:sldId id="335" r:id="rId6"/>
    <p:sldId id="359" r:id="rId7"/>
    <p:sldId id="370" r:id="rId8"/>
    <p:sldId id="360" r:id="rId9"/>
    <p:sldId id="361" r:id="rId10"/>
    <p:sldId id="353" r:id="rId11"/>
    <p:sldId id="362" r:id="rId12"/>
    <p:sldId id="340" r:id="rId13"/>
    <p:sldId id="371" r:id="rId14"/>
    <p:sldId id="351" r:id="rId15"/>
    <p:sldId id="356" r:id="rId16"/>
    <p:sldId id="354" r:id="rId17"/>
    <p:sldId id="355" r:id="rId18"/>
    <p:sldId id="339" r:id="rId19"/>
    <p:sldId id="363" r:id="rId20"/>
    <p:sldId id="364" r:id="rId21"/>
    <p:sldId id="365" r:id="rId22"/>
    <p:sldId id="366" r:id="rId23"/>
    <p:sldId id="350" r:id="rId24"/>
    <p:sldId id="344" r:id="rId25"/>
    <p:sldId id="357" r:id="rId26"/>
    <p:sldId id="345" r:id="rId27"/>
    <p:sldId id="341" r:id="rId28"/>
    <p:sldId id="346" r:id="rId29"/>
    <p:sldId id="347" r:id="rId30"/>
    <p:sldId id="372" r:id="rId31"/>
    <p:sldId id="368" r:id="rId32"/>
    <p:sldId id="369" r:id="rId33"/>
    <p:sldId id="352" r:id="rId34"/>
    <p:sldId id="342" r:id="rId35"/>
    <p:sldId id="367" r:id="rId36"/>
    <p:sldId id="343" r:id="rId37"/>
    <p:sldId id="349" r:id="rId3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6E1D"/>
    <a:srgbClr val="F0941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D041BA-4AFA-4F13-82BC-781365038C0F}" type="datetime1">
              <a:rPr lang="es-ES" smtClean="0"/>
              <a:t>22/06/2024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DB5A2-E9D4-4263-9451-16E1E8A66259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79750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7707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10878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93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resultados fueron buenos y se decidió seguir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3972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30096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Modelos gratis descargados desde </a:t>
            </a:r>
            <a:r>
              <a:rPr lang="es-ES" dirty="0" err="1"/>
              <a:t>unity</a:t>
            </a:r>
            <a:r>
              <a:rPr lang="es-ES" dirty="0"/>
              <a:t> </a:t>
            </a:r>
            <a:r>
              <a:rPr lang="es-ES" dirty="0" err="1"/>
              <a:t>asset</a:t>
            </a:r>
            <a:r>
              <a:rPr lang="es-ES" dirty="0"/>
              <a:t> store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3587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 llegue a generar animaciones de aparición y </a:t>
            </a:r>
            <a:r>
              <a:rPr lang="es-ES" dirty="0" err="1"/>
              <a:t>desaparicion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93361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Interacción entre los mangos de los martillos para iniciar/pausar juego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8109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 el usuario esta conforme con la experiencia puede optar por comprar un </a:t>
            </a:r>
            <a:r>
              <a:rPr lang="es-ES" dirty="0" err="1"/>
              <a:t>apple</a:t>
            </a:r>
            <a:r>
              <a:rPr lang="es-ES" dirty="0"/>
              <a:t> o meta </a:t>
            </a:r>
            <a:r>
              <a:rPr lang="es-ES" dirty="0" err="1"/>
              <a:t>quest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4820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dificulta tener una experiencia básica de VR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57260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experiencia no es la misma pero aceptable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491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que sea divertido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773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Tener una buena experiencia de usuario a bajo costo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2937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Primera uso de VR con meta </a:t>
            </a:r>
            <a:r>
              <a:rPr lang="es-ES" dirty="0" err="1"/>
              <a:t>quest</a:t>
            </a:r>
            <a:r>
              <a:rPr lang="es-ES" dirty="0"/>
              <a:t> del DCIC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37488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57855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AD0BC5-116C-42CF-8B28-245F66D50665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815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9C4F06-3B18-4450-8B5C-B6AF0DDC1F93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A5C0-0742-4BAF-A95B-E31DBCF725E0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168C6-B521-419C-B633-C989CA8C2FB2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D51705-F3ED-4B2B-9471-CD8F1DB522AA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84CCC-4056-4570-8AEA-229DEE3B12F8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C28A65-5BEE-4ADB-A5D5-FD0548AD2D25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EE06BA-6AC2-4F76-ABCF-8AC03FF29507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DC4E1-CD82-4576-A68D-23C747E06000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6E118DC5-BEF0-4E53-B12A-53F5EFA97F0A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8B830-4E13-48E9-A174-2A0024B11C61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14CF09-BEA9-4757-9980-E99B729AE1F1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C2663-CFA7-4042-A682-EEEA2E2604DA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024F09-AB3F-4BA8-9ECC-D65A50F28CD5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CB20F-B561-49B0-BC31-C8ACCAE24B8D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88806-B258-4010-9532-0211BFB15C20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862A7F-3772-4176-9089-87E19DB48C38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51AAC7-DB46-4328-BC35-DDB5193FF632}" type="datetime1">
              <a:rPr lang="es-ES" noProof="0" smtClean="0"/>
              <a:t>22/06/2024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6A80AEF-1058-4D07-A120-45C86EB1FB53}" type="datetime1">
              <a:rPr lang="es-ES" noProof="0" smtClean="0"/>
              <a:t>22/06/2024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eb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web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eb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abstrac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 rtlCol="0">
            <a:normAutofit/>
          </a:bodyPr>
          <a:lstStyle/>
          <a:p>
            <a:r>
              <a:rPr lang="en-US" sz="4800" b="1" noProof="1"/>
              <a:t>XR: Proyecto Final</a:t>
            </a:r>
            <a:endParaRPr lang="es-ES" sz="4800" b="1" noProof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Facundo Bernardini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El videojuego desarrollado está basado en el clásico “</a:t>
            </a:r>
            <a:r>
              <a:rPr lang="es-ES" sz="2500" b="1" dirty="0"/>
              <a:t>Golpea al topo</a:t>
            </a:r>
            <a:r>
              <a:rPr lang="es-ES" sz="2500" dirty="0"/>
              <a:t>”, que consiste en golpear con un martillo los topos que se van asomando por los agujeros.</a:t>
            </a:r>
          </a:p>
          <a:p>
            <a:r>
              <a:rPr lang="es-ES" sz="2500" dirty="0"/>
              <a:t>En este caso, la mecánica es la misma solo que en </a:t>
            </a:r>
            <a:r>
              <a:rPr lang="es-ES" sz="2500" b="1" dirty="0"/>
              <a:t>realidad</a:t>
            </a:r>
            <a:r>
              <a:rPr lang="es-ES" sz="2500" dirty="0"/>
              <a:t> </a:t>
            </a:r>
            <a:r>
              <a:rPr lang="es-ES" sz="2500" b="1" dirty="0"/>
              <a:t>virtual</a:t>
            </a:r>
            <a:r>
              <a:rPr lang="es-ES" sz="2500" dirty="0"/>
              <a:t>, y los topos aparecerán por todo nuestro alrededor.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B8B9017-7052-2DE3-6A70-416D2B0E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292" y="4203386"/>
            <a:ext cx="2885917" cy="26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28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</p:spTree>
    <p:extLst>
      <p:ext uri="{BB962C8B-B14F-4D97-AF65-F5344CB8AC3E}">
        <p14:creationId xmlns:p14="http://schemas.microsoft.com/office/powerpoint/2010/main" val="19503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id="{BBC8845D-2DCF-D5BC-0BBE-108C39E047D9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" name="Rectángulo: esquinas diagonales redondeadas 2">
            <a:extLst>
              <a:ext uri="{FF2B5EF4-FFF2-40B4-BE49-F238E27FC236}">
                <a16:creationId xmlns:a16="http://schemas.microsoft.com/office/drawing/2014/main" id="{02B1EE21-D982-9D19-AAB5-82220473DF4D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B97AB8DB-AE7A-4976-D5D8-1E2858ADADC0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A1AB1-A7E7-32A4-D103-B00256E2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3580937"/>
            <a:ext cx="1575462" cy="1813686"/>
          </a:xfrm>
          <a:prstGeom prst="rect">
            <a:avLst/>
          </a:prstGeom>
        </p:spPr>
      </p:pic>
      <p:sp>
        <p:nvSpPr>
          <p:cNvPr id="11" name="Marcador de contenido 8">
            <a:extLst>
              <a:ext uri="{FF2B5EF4-FFF2-40B4-BE49-F238E27FC236}">
                <a16:creationId xmlns:a16="http://schemas.microsoft.com/office/drawing/2014/main" id="{FD78B0DF-752B-7058-55CF-10EECD1A3173}"/>
              </a:ext>
            </a:extLst>
          </p:cNvPr>
          <p:cNvSpPr txBox="1">
            <a:spLocks/>
          </p:cNvSpPr>
          <p:nvPr/>
        </p:nvSpPr>
        <p:spPr>
          <a:xfrm>
            <a:off x="977364" y="5773894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Dispositivo Android</a:t>
            </a:r>
          </a:p>
        </p:txBody>
      </p:sp>
    </p:spTree>
    <p:extLst>
      <p:ext uri="{BB962C8B-B14F-4D97-AF65-F5344CB8AC3E}">
        <p14:creationId xmlns:p14="http://schemas.microsoft.com/office/powerpoint/2010/main" val="160604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id="{5ED09B59-2CBA-134B-482D-9B161FF71085}"/>
              </a:ext>
            </a:extLst>
          </p:cNvPr>
          <p:cNvSpPr/>
          <p:nvPr/>
        </p:nvSpPr>
        <p:spPr>
          <a:xfrm>
            <a:off x="4838975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B5481D01-A126-521A-AE96-1EB51F37EC47}"/>
              </a:ext>
            </a:extLst>
          </p:cNvPr>
          <p:cNvSpPr/>
          <p:nvPr/>
        </p:nvSpPr>
        <p:spPr>
          <a:xfrm>
            <a:off x="4838975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B97AB8DB-AE7A-4976-D5D8-1E2858ADADC0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A1AB1-A7E7-32A4-D103-B00256E2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3580937"/>
            <a:ext cx="1575462" cy="1813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1F891F-056E-4BFA-6E99-DF7A1262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411" y="3393784"/>
            <a:ext cx="2061178" cy="2061178"/>
          </a:xfrm>
          <a:prstGeom prst="rect">
            <a:avLst/>
          </a:prstGeom>
        </p:spPr>
      </p:pic>
      <p:sp>
        <p:nvSpPr>
          <p:cNvPr id="11" name="Marcador de contenido 8">
            <a:extLst>
              <a:ext uri="{FF2B5EF4-FFF2-40B4-BE49-F238E27FC236}">
                <a16:creationId xmlns:a16="http://schemas.microsoft.com/office/drawing/2014/main" id="{FD78B0DF-752B-7058-55CF-10EECD1A3173}"/>
              </a:ext>
            </a:extLst>
          </p:cNvPr>
          <p:cNvSpPr txBox="1">
            <a:spLocks/>
          </p:cNvSpPr>
          <p:nvPr/>
        </p:nvSpPr>
        <p:spPr>
          <a:xfrm>
            <a:off x="977364" y="5773894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Dispositivo Android</a:t>
            </a:r>
          </a:p>
        </p:txBody>
      </p:sp>
      <p:sp>
        <p:nvSpPr>
          <p:cNvPr id="12" name="Marcador de contenido 8">
            <a:extLst>
              <a:ext uri="{FF2B5EF4-FFF2-40B4-BE49-F238E27FC236}">
                <a16:creationId xmlns:a16="http://schemas.microsoft.com/office/drawing/2014/main" id="{B4CC39C9-6EEE-A20C-2EF5-349209A97F7E}"/>
              </a:ext>
            </a:extLst>
          </p:cNvPr>
          <p:cNvSpPr txBox="1">
            <a:spLocks/>
          </p:cNvSpPr>
          <p:nvPr/>
        </p:nvSpPr>
        <p:spPr>
          <a:xfrm>
            <a:off x="4683331" y="5786673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Soporte/Visor VR</a:t>
            </a:r>
          </a:p>
        </p:txBody>
      </p:sp>
    </p:spTree>
    <p:extLst>
      <p:ext uri="{BB962C8B-B14F-4D97-AF65-F5344CB8AC3E}">
        <p14:creationId xmlns:p14="http://schemas.microsoft.com/office/powerpoint/2010/main" val="3141446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id="{FAFC61C6-68EF-E3A5-DADE-92D5502AEEE2}"/>
              </a:ext>
            </a:extLst>
          </p:cNvPr>
          <p:cNvSpPr/>
          <p:nvPr/>
        </p:nvSpPr>
        <p:spPr>
          <a:xfrm>
            <a:off x="8700586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B5481D01-A126-521A-AE96-1EB51F37EC47}"/>
              </a:ext>
            </a:extLst>
          </p:cNvPr>
          <p:cNvSpPr/>
          <p:nvPr/>
        </p:nvSpPr>
        <p:spPr>
          <a:xfrm>
            <a:off x="4838975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Idea del juego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83048"/>
            <a:ext cx="9613861" cy="3451185"/>
          </a:xfrm>
        </p:spPr>
        <p:txBody>
          <a:bodyPr>
            <a:normAutofit/>
          </a:bodyPr>
          <a:lstStyle/>
          <a:p>
            <a:r>
              <a:rPr lang="es-ES" sz="2500" dirty="0"/>
              <a:t>Para jugar se necesitarán los siguientes elementos: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B97AB8DB-AE7A-4976-D5D8-1E2858ADADC0}"/>
              </a:ext>
            </a:extLst>
          </p:cNvPr>
          <p:cNvSpPr/>
          <p:nvPr/>
        </p:nvSpPr>
        <p:spPr>
          <a:xfrm>
            <a:off x="1133008" y="3393784"/>
            <a:ext cx="2514050" cy="2282636"/>
          </a:xfrm>
          <a:prstGeom prst="round2DiagRect">
            <a:avLst>
              <a:gd name="adj1" fmla="val 29727"/>
              <a:gd name="adj2" fmla="val 0"/>
            </a:avLst>
          </a:prstGeom>
          <a:solidFill>
            <a:srgbClr val="F09415"/>
          </a:solidFill>
          <a:ln w="2857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CA1AB1-A7E7-32A4-D103-B00256E2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02" y="3580937"/>
            <a:ext cx="1575462" cy="181368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1F891F-056E-4BFA-6E99-DF7A12627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411" y="3393784"/>
            <a:ext cx="2061178" cy="206117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B7096C7-9E90-840D-FC8E-3B9536D14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340" y="3504513"/>
            <a:ext cx="910541" cy="2061178"/>
          </a:xfrm>
          <a:prstGeom prst="rect">
            <a:avLst/>
          </a:prstGeom>
        </p:spPr>
      </p:pic>
      <p:sp>
        <p:nvSpPr>
          <p:cNvPr id="11" name="Marcador de contenido 8">
            <a:extLst>
              <a:ext uri="{FF2B5EF4-FFF2-40B4-BE49-F238E27FC236}">
                <a16:creationId xmlns:a16="http://schemas.microsoft.com/office/drawing/2014/main" id="{FD78B0DF-752B-7058-55CF-10EECD1A3173}"/>
              </a:ext>
            </a:extLst>
          </p:cNvPr>
          <p:cNvSpPr txBox="1">
            <a:spLocks/>
          </p:cNvSpPr>
          <p:nvPr/>
        </p:nvSpPr>
        <p:spPr>
          <a:xfrm>
            <a:off x="977364" y="5773894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Dispositivo Android</a:t>
            </a:r>
          </a:p>
        </p:txBody>
      </p:sp>
      <p:sp>
        <p:nvSpPr>
          <p:cNvPr id="12" name="Marcador de contenido 8">
            <a:extLst>
              <a:ext uri="{FF2B5EF4-FFF2-40B4-BE49-F238E27FC236}">
                <a16:creationId xmlns:a16="http://schemas.microsoft.com/office/drawing/2014/main" id="{B4CC39C9-6EEE-A20C-2EF5-349209A97F7E}"/>
              </a:ext>
            </a:extLst>
          </p:cNvPr>
          <p:cNvSpPr txBox="1">
            <a:spLocks/>
          </p:cNvSpPr>
          <p:nvPr/>
        </p:nvSpPr>
        <p:spPr>
          <a:xfrm>
            <a:off x="4683331" y="5786673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500" dirty="0"/>
              <a:t>Soporte/Visor VR</a:t>
            </a:r>
          </a:p>
        </p:txBody>
      </p:sp>
      <p:sp>
        <p:nvSpPr>
          <p:cNvPr id="13" name="Marcador de contenido 8">
            <a:extLst>
              <a:ext uri="{FF2B5EF4-FFF2-40B4-BE49-F238E27FC236}">
                <a16:creationId xmlns:a16="http://schemas.microsoft.com/office/drawing/2014/main" id="{F1F8929A-E151-E89F-7207-16411E791E6D}"/>
              </a:ext>
            </a:extLst>
          </p:cNvPr>
          <p:cNvSpPr txBox="1">
            <a:spLocks/>
          </p:cNvSpPr>
          <p:nvPr/>
        </p:nvSpPr>
        <p:spPr>
          <a:xfrm>
            <a:off x="8544942" y="5754229"/>
            <a:ext cx="2669694" cy="91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500" dirty="0"/>
              <a:t>Controles Impresos</a:t>
            </a:r>
          </a:p>
        </p:txBody>
      </p:sp>
    </p:spTree>
    <p:extLst>
      <p:ext uri="{BB962C8B-B14F-4D97-AF65-F5344CB8AC3E}">
        <p14:creationId xmlns:p14="http://schemas.microsoft.com/office/powerpoint/2010/main" val="231259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</p:txBody>
      </p:sp>
    </p:spTree>
    <p:extLst>
      <p:ext uri="{BB962C8B-B14F-4D97-AF65-F5344CB8AC3E}">
        <p14:creationId xmlns:p14="http://schemas.microsoft.com/office/powerpoint/2010/main" val="214018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</p:txBody>
      </p:sp>
    </p:spTree>
    <p:extLst>
      <p:ext uri="{BB962C8B-B14F-4D97-AF65-F5344CB8AC3E}">
        <p14:creationId xmlns:p14="http://schemas.microsoft.com/office/powerpoint/2010/main" val="37483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Visual Studio Code 2024</a:t>
            </a:r>
            <a:r>
              <a:rPr lang="es-ES" sz="2500" dirty="0"/>
              <a:t>: </a:t>
            </a:r>
            <a:r>
              <a:rPr lang="es-ES" dirty="0"/>
              <a:t>Editor de código para la programación de los scripts.</a:t>
            </a:r>
          </a:p>
        </p:txBody>
      </p:sp>
    </p:spTree>
    <p:extLst>
      <p:ext uri="{BB962C8B-B14F-4D97-AF65-F5344CB8AC3E}">
        <p14:creationId xmlns:p14="http://schemas.microsoft.com/office/powerpoint/2010/main" val="274889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Visual Studio Code 2024</a:t>
            </a:r>
            <a:r>
              <a:rPr lang="es-ES" sz="2500" dirty="0"/>
              <a:t>: </a:t>
            </a:r>
            <a:r>
              <a:rPr lang="es-ES" dirty="0"/>
              <a:t>Editor de código para la programación de los scripts.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GitHub</a:t>
            </a:r>
            <a:r>
              <a:rPr lang="es-ES" sz="2500" dirty="0"/>
              <a:t>: </a:t>
            </a:r>
            <a:r>
              <a:rPr lang="es-ES" dirty="0"/>
              <a:t>Plataforma de alojamiento y control de versiones del proyecto.</a:t>
            </a:r>
          </a:p>
        </p:txBody>
      </p:sp>
    </p:spTree>
    <p:extLst>
      <p:ext uri="{BB962C8B-B14F-4D97-AF65-F5344CB8AC3E}">
        <p14:creationId xmlns:p14="http://schemas.microsoft.com/office/powerpoint/2010/main" val="381811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2D3E94-76D7-A041-1E94-9D3FFCF8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9" y="4991601"/>
            <a:ext cx="1764251" cy="17532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556430" cy="36962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Unity 3D</a:t>
            </a:r>
            <a:r>
              <a:rPr lang="es-ES" sz="2500" dirty="0"/>
              <a:t>: </a:t>
            </a:r>
            <a:r>
              <a:rPr lang="es-ES" dirty="0"/>
              <a:t>Motor gráfico para la ejecución y modelado 3D del juego.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Vuforia engine</a:t>
            </a:r>
            <a:r>
              <a:rPr lang="es-ES" sz="2500" dirty="0"/>
              <a:t>: </a:t>
            </a:r>
            <a:r>
              <a:rPr lang="es-ES" dirty="0"/>
              <a:t>Herramienta de desarrollo para aplicaciones con Realidad Aumentada.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Visual Studio Code 2024</a:t>
            </a:r>
            <a:r>
              <a:rPr lang="es-ES" sz="2500" dirty="0"/>
              <a:t>: </a:t>
            </a:r>
            <a:r>
              <a:rPr lang="es-ES" dirty="0"/>
              <a:t>Editor de código para la programación de los scripts.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GitHub</a:t>
            </a:r>
            <a:r>
              <a:rPr lang="es-ES" sz="2500" dirty="0"/>
              <a:t>: </a:t>
            </a:r>
            <a:r>
              <a:rPr lang="es-ES" dirty="0"/>
              <a:t>Plataforma de alojamiento y control de versiones del proyecto.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s-ES" sz="2500" b="1" dirty="0"/>
              <a:t>Dispositivo móvil Android para hacer las pruebas.</a:t>
            </a:r>
          </a:p>
        </p:txBody>
      </p:sp>
    </p:spTree>
    <p:extLst>
      <p:ext uri="{BB962C8B-B14F-4D97-AF65-F5344CB8AC3E}">
        <p14:creationId xmlns:p14="http://schemas.microsoft.com/office/powerpoint/2010/main" val="296810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á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121426"/>
            <a:ext cx="5041628" cy="4734894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00000"/>
              </a:lnSpc>
            </a:pPr>
            <a:r>
              <a:rPr lang="es-ES" sz="2200" noProof="1"/>
              <a:t>Problema a resolver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Objetivos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Motivación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Diseño y desarrollo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Idea del juego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Tecnologías utilizadas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Controles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Modelado del mundo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Lógica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Lobby</a:t>
            </a:r>
          </a:p>
          <a:p>
            <a:pPr lvl="1">
              <a:lnSpc>
                <a:spcPct val="100000"/>
              </a:lnSpc>
            </a:pPr>
            <a:r>
              <a:rPr lang="es-ES" sz="1800" noProof="1"/>
              <a:t>Sonidos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Problemas surgidos</a:t>
            </a:r>
          </a:p>
          <a:p>
            <a:pPr rtl="0">
              <a:lnSpc>
                <a:spcPct val="100000"/>
              </a:lnSpc>
            </a:pPr>
            <a:r>
              <a:rPr lang="es-ES" sz="2200" noProof="1"/>
              <a:t>Conclusiones</a:t>
            </a:r>
          </a:p>
        </p:txBody>
      </p:sp>
      <p:pic>
        <p:nvPicPr>
          <p:cNvPr id="10" name="Imagen 9" descr="imagen abstrac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rtl="0"/>
            <a:r>
              <a:rPr lang="es-ES" b="1" noProof="1"/>
              <a:t>Índice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Controles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primer etapa consistió en hacer </a:t>
            </a:r>
            <a:r>
              <a:rPr lang="es-ES" sz="2500" b="1" dirty="0"/>
              <a:t>pruebas de tracking </a:t>
            </a:r>
            <a:r>
              <a:rPr lang="es-ES" sz="2500" dirty="0"/>
              <a:t>de los controles, para observar si los resultados eran aceptables como para </a:t>
            </a:r>
            <a:r>
              <a:rPr lang="es-ES" sz="2500" b="1" dirty="0"/>
              <a:t>seguir avanzando </a:t>
            </a:r>
            <a:r>
              <a:rPr lang="es-ES" sz="2500" dirty="0"/>
              <a:t>en el proyecto.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ED622C-BDDB-3636-7CFC-F4E9902E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28" y="3516585"/>
            <a:ext cx="2388743" cy="3224267"/>
          </a:xfrm>
          <a:prstGeom prst="roundRect">
            <a:avLst>
              <a:gd name="adj" fmla="val 30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536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Modelado del mundo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Luego se </a:t>
            </a:r>
            <a:r>
              <a:rPr lang="es-ES" sz="2500" b="1" dirty="0"/>
              <a:t>creó</a:t>
            </a:r>
            <a:r>
              <a:rPr lang="es-ES" sz="2500" dirty="0"/>
              <a:t> </a:t>
            </a:r>
            <a:r>
              <a:rPr lang="es-ES" sz="2500" b="1" dirty="0"/>
              <a:t>y</a:t>
            </a:r>
            <a:r>
              <a:rPr lang="es-ES" sz="2500" dirty="0"/>
              <a:t> </a:t>
            </a:r>
            <a:r>
              <a:rPr lang="es-ES" sz="2500" b="1" dirty="0"/>
              <a:t>modeló</a:t>
            </a:r>
            <a:r>
              <a:rPr lang="es-ES" sz="2500" dirty="0"/>
              <a:t> el mundo 3D, y se incorporó el </a:t>
            </a:r>
            <a:r>
              <a:rPr lang="es-ES" sz="2500" dirty="0" err="1"/>
              <a:t>trackeo</a:t>
            </a:r>
            <a:r>
              <a:rPr lang="es-ES" sz="2500" dirty="0"/>
              <a:t> de los controles al mundo virtual para poder visualizar los martillos.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653EED5-38A8-58CE-E70F-AB54C19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97780" y="5413148"/>
            <a:ext cx="773001" cy="16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Modelado del mundo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121" y="6216493"/>
            <a:ext cx="4418948" cy="6415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500" dirty="0"/>
              <a:t>Controles en el mundo virtual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458085-81EB-A806-7F0F-B67BCCB64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3" t="8927" r="1" b="12500"/>
          <a:stretch/>
        </p:blipFill>
        <p:spPr>
          <a:xfrm>
            <a:off x="1539388" y="2249099"/>
            <a:ext cx="3498415" cy="3896053"/>
          </a:xfrm>
          <a:prstGeom prst="roundRect">
            <a:avLst>
              <a:gd name="adj" fmla="val 452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52B1A7-EA41-D4CD-B00C-18A1D18A7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13" t="9130" b="4841"/>
          <a:stretch/>
        </p:blipFill>
        <p:spPr>
          <a:xfrm>
            <a:off x="7246758" y="2241692"/>
            <a:ext cx="3498415" cy="3863080"/>
          </a:xfrm>
          <a:prstGeom prst="roundRect">
            <a:avLst>
              <a:gd name="adj" fmla="val 49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" name="Marcador de contenido 8">
            <a:extLst>
              <a:ext uri="{FF2B5EF4-FFF2-40B4-BE49-F238E27FC236}">
                <a16:creationId xmlns:a16="http://schemas.microsoft.com/office/drawing/2014/main" id="{6665623D-54F5-58AA-E396-1337CEF6C58A}"/>
              </a:ext>
            </a:extLst>
          </p:cNvPr>
          <p:cNvSpPr txBox="1">
            <a:spLocks/>
          </p:cNvSpPr>
          <p:nvPr/>
        </p:nvSpPr>
        <p:spPr>
          <a:xfrm>
            <a:off x="6786491" y="6216493"/>
            <a:ext cx="4418948" cy="64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500" dirty="0"/>
              <a:t>Entorno 3D</a:t>
            </a:r>
          </a:p>
        </p:txBody>
      </p:sp>
    </p:spTree>
    <p:extLst>
      <p:ext uri="{BB962C8B-B14F-4D97-AF65-F5344CB8AC3E}">
        <p14:creationId xmlns:p14="http://schemas.microsoft.com/office/powerpoint/2010/main" val="259777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Lógica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siguiente paso consistió en desarrollar la lógica para la generación aleatoria de los topos y la </a:t>
            </a:r>
            <a:r>
              <a:rPr lang="es-ES" sz="2500" dirty="0" err="1"/>
              <a:t>hitbox</a:t>
            </a:r>
            <a:r>
              <a:rPr lang="es-ES" sz="2500" dirty="0"/>
              <a:t> en los martillos.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31E043-A1C7-74E0-6790-CFA720202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" t="7280" r="1" b="8128"/>
          <a:stretch/>
        </p:blipFill>
        <p:spPr>
          <a:xfrm>
            <a:off x="4256832" y="3159704"/>
            <a:ext cx="3678336" cy="3561607"/>
          </a:xfrm>
          <a:prstGeom prst="roundRect">
            <a:avLst>
              <a:gd name="adj" fmla="val 62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759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Lobby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También se modeló un “lobby” como punto de aparición del jugador, para que se familiarice con los controles y pueda leer un mensaje de bienvenida y de cómo jugar.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2FCFB7-F810-83A8-9921-176FF392A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5" b="3865"/>
          <a:stretch/>
        </p:blipFill>
        <p:spPr>
          <a:xfrm>
            <a:off x="4448031" y="3466708"/>
            <a:ext cx="3295938" cy="3322261"/>
          </a:xfrm>
          <a:prstGeom prst="roundRect">
            <a:avLst>
              <a:gd name="adj" fmla="val 35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288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desarrollo: </a:t>
            </a:r>
            <a:r>
              <a:rPr lang="es-ES" dirty="0"/>
              <a:t>Sonidos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Por último se agregaron varios efectos de sonido, y un temporizador que va decrementando para darle un fin al juego.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9EA363-9CBE-9228-E949-A9471D8BD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49" y="3931751"/>
            <a:ext cx="3207101" cy="20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1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 surgidos</a:t>
            </a:r>
          </a:p>
        </p:txBody>
      </p:sp>
    </p:spTree>
    <p:extLst>
      <p:ext uri="{BB962C8B-B14F-4D97-AF65-F5344CB8AC3E}">
        <p14:creationId xmlns:p14="http://schemas.microsoft.com/office/powerpoint/2010/main" val="19932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">
            <a:extLst>
              <a:ext uri="{FF2B5EF4-FFF2-40B4-BE49-F238E27FC236}">
                <a16:creationId xmlns:a16="http://schemas.microsoft.com/office/drawing/2014/main" id="{DE1477B5-9079-B7EC-B90A-736A4F01A052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/>
              <a:t>Problemas surgidos</a:t>
            </a:r>
            <a:endParaRPr lang="es-ES" b="1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primer problema se presentó al utilizar la </a:t>
            </a:r>
            <a:r>
              <a:rPr lang="es-ES" sz="2500" dirty="0" err="1"/>
              <a:t>ARCamera</a:t>
            </a:r>
            <a:r>
              <a:rPr lang="es-ES" sz="2500" dirty="0"/>
              <a:t> que nos provee Vuforia, generando un </a:t>
            </a:r>
            <a:r>
              <a:rPr lang="es-ES" sz="2500" b="1" dirty="0"/>
              <a:t>error de </a:t>
            </a:r>
            <a:r>
              <a:rPr lang="es-ES" sz="2500" b="1" dirty="0" err="1"/>
              <a:t>trackeo</a:t>
            </a:r>
            <a:r>
              <a:rPr lang="es-ES" sz="2500" b="1" dirty="0"/>
              <a:t> </a:t>
            </a:r>
            <a:r>
              <a:rPr lang="es-ES" sz="2500" dirty="0"/>
              <a:t>de los controles al rotar la cámara.</a:t>
            </a:r>
          </a:p>
          <a:p>
            <a:r>
              <a:rPr lang="es-ES" sz="2500" dirty="0"/>
              <a:t>Los mismos se salían del campo de visión haciendo </a:t>
            </a:r>
            <a:r>
              <a:rPr lang="es-ES" sz="2500" b="1" dirty="0"/>
              <a:t>imposible</a:t>
            </a:r>
            <a:r>
              <a:rPr lang="es-ES" sz="2500" dirty="0"/>
              <a:t> el golpear a los topos.</a:t>
            </a:r>
          </a:p>
        </p:txBody>
      </p:sp>
    </p:spTree>
    <p:extLst>
      <p:ext uri="{BB962C8B-B14F-4D97-AF65-F5344CB8AC3E}">
        <p14:creationId xmlns:p14="http://schemas.microsoft.com/office/powerpoint/2010/main" val="4162204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 surgidos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primer problema se presentó al utilizar la </a:t>
            </a:r>
            <a:r>
              <a:rPr lang="es-ES" sz="2500" dirty="0" err="1"/>
              <a:t>ARCamera</a:t>
            </a:r>
            <a:r>
              <a:rPr lang="es-ES" sz="2500" dirty="0"/>
              <a:t> que nos provee Vuforia, generando un </a:t>
            </a:r>
            <a:r>
              <a:rPr lang="es-ES" sz="2500" b="1" dirty="0"/>
              <a:t>error de </a:t>
            </a:r>
            <a:r>
              <a:rPr lang="es-ES" sz="2500" b="1" dirty="0" err="1"/>
              <a:t>trackeo</a:t>
            </a:r>
            <a:r>
              <a:rPr lang="es-ES" sz="2500" b="1" dirty="0"/>
              <a:t> </a:t>
            </a:r>
            <a:r>
              <a:rPr lang="es-ES" sz="2500" dirty="0"/>
              <a:t>de los controles al rotar la cámara.</a:t>
            </a:r>
          </a:p>
          <a:p>
            <a:r>
              <a:rPr lang="es-ES" sz="2500" dirty="0"/>
              <a:t>Los mismos se salían del campo de visión haciendo </a:t>
            </a:r>
            <a:r>
              <a:rPr lang="es-ES" sz="2500" b="1" dirty="0"/>
              <a:t>imposible</a:t>
            </a:r>
            <a:r>
              <a:rPr lang="es-ES" sz="2500" dirty="0"/>
              <a:t> el golpear a los topos.</a:t>
            </a:r>
          </a:p>
          <a:p>
            <a:r>
              <a:rPr lang="es-ES" sz="2500" dirty="0"/>
              <a:t>Esto se solucionó aplicando el script del giroscopio al elemento </a:t>
            </a:r>
            <a:r>
              <a:rPr lang="es-ES" sz="2500" dirty="0" err="1"/>
              <a:t>ARCamera</a:t>
            </a:r>
            <a:r>
              <a:rPr lang="es-ES" sz="25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24A3FF-F070-6DCE-90BE-1A0ABD14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47" y="4920294"/>
            <a:ext cx="2127305" cy="17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 surgidos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Otro problema o </a:t>
            </a:r>
            <a:r>
              <a:rPr lang="es-ES" sz="2500" b="1" dirty="0"/>
              <a:t>limitación</a:t>
            </a:r>
            <a:r>
              <a:rPr lang="es-ES" sz="2500" dirty="0"/>
              <a:t> que tiene este proyecto es que constantemente necesitamos </a:t>
            </a:r>
            <a:r>
              <a:rPr lang="es-ES" sz="2500" b="1" dirty="0"/>
              <a:t>colocar</a:t>
            </a:r>
            <a:r>
              <a:rPr lang="es-ES" sz="2500" dirty="0"/>
              <a:t> </a:t>
            </a:r>
            <a:r>
              <a:rPr lang="es-ES" sz="2500" b="1" dirty="0"/>
              <a:t>y</a:t>
            </a:r>
            <a:r>
              <a:rPr lang="es-ES" sz="2500" dirty="0"/>
              <a:t> </a:t>
            </a:r>
            <a:r>
              <a:rPr lang="es-ES" sz="2500" b="1" dirty="0"/>
              <a:t>orientar</a:t>
            </a:r>
            <a:r>
              <a:rPr lang="es-ES" sz="2500" dirty="0"/>
              <a:t> bien los controles delante de la cámara del celular.</a:t>
            </a:r>
          </a:p>
        </p:txBody>
      </p:sp>
    </p:spTree>
    <p:extLst>
      <p:ext uri="{BB962C8B-B14F-4D97-AF65-F5344CB8AC3E}">
        <p14:creationId xmlns:p14="http://schemas.microsoft.com/office/powerpoint/2010/main" val="212856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 a resolver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En este proyecto se busca resolver la problemática del </a:t>
            </a:r>
            <a:r>
              <a:rPr lang="es-ES" sz="2500" b="1" dirty="0"/>
              <a:t>alto</a:t>
            </a:r>
            <a:r>
              <a:rPr lang="es-ES" sz="2500" dirty="0"/>
              <a:t> </a:t>
            </a:r>
            <a:r>
              <a:rPr lang="es-ES" sz="2500" b="1" dirty="0"/>
              <a:t>costo</a:t>
            </a:r>
            <a:r>
              <a:rPr lang="es-ES" sz="2500" dirty="0"/>
              <a:t> de los dispositivos y controles de realidad virtual.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F8E0D71-45F6-F832-DA22-E5F3BEB60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7" t="11385" r="4239" b="5035"/>
          <a:stretch/>
        </p:blipFill>
        <p:spPr>
          <a:xfrm>
            <a:off x="4958726" y="4402707"/>
            <a:ext cx="2274547" cy="21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0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Problemas surgidos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Otro problema o </a:t>
            </a:r>
            <a:r>
              <a:rPr lang="es-ES" sz="2500" b="1" dirty="0"/>
              <a:t>limitación</a:t>
            </a:r>
            <a:r>
              <a:rPr lang="es-ES" sz="2500" dirty="0"/>
              <a:t> que tiene este proyecto es que constantemente necesitamos </a:t>
            </a:r>
            <a:r>
              <a:rPr lang="es-ES" sz="2500" b="1" dirty="0"/>
              <a:t>colocar</a:t>
            </a:r>
            <a:r>
              <a:rPr lang="es-ES" sz="2500" dirty="0"/>
              <a:t> </a:t>
            </a:r>
            <a:r>
              <a:rPr lang="es-ES" sz="2500" b="1" dirty="0"/>
              <a:t>y</a:t>
            </a:r>
            <a:r>
              <a:rPr lang="es-ES" sz="2500" dirty="0"/>
              <a:t> </a:t>
            </a:r>
            <a:r>
              <a:rPr lang="es-ES" sz="2500" b="1" dirty="0"/>
              <a:t>orientar</a:t>
            </a:r>
            <a:r>
              <a:rPr lang="es-ES" sz="2500" dirty="0"/>
              <a:t> bien los controles delante de la cámara del celular.</a:t>
            </a:r>
          </a:p>
          <a:p>
            <a:r>
              <a:rPr lang="es-ES" sz="2500" dirty="0"/>
              <a:t>Esto ocurre porque el dispositivo está continuamente escaneando el entorno con la cámara, buscando </a:t>
            </a:r>
            <a:r>
              <a:rPr lang="es-ES" sz="2500" b="1" dirty="0"/>
              <a:t>reconocer los patrones</a:t>
            </a:r>
            <a:r>
              <a:rPr lang="es-ES" sz="2500" dirty="0"/>
              <a:t> ubicados en los controles.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DEFF41-FDF2-75A4-DB07-5298768B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01" y="4497373"/>
            <a:ext cx="2449398" cy="24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2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Con el desarrollo de este videojuego se vio reflejado que podemos lograr una </a:t>
            </a:r>
            <a:r>
              <a:rPr lang="es-ES" sz="2500" b="1" dirty="0"/>
              <a:t>buena inmersión </a:t>
            </a:r>
            <a:r>
              <a:rPr lang="es-ES" sz="2500" dirty="0"/>
              <a:t>y experiencia de juego con dispositivos simples y </a:t>
            </a:r>
            <a:r>
              <a:rPr lang="es-ES" sz="2500" b="1" dirty="0"/>
              <a:t>accesibles</a:t>
            </a:r>
            <a:r>
              <a:rPr lang="es-ES" sz="2500" dirty="0"/>
              <a:t> para todos.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0B1236-DAEF-5C9F-2622-252E3ED6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2" y="4822638"/>
            <a:ext cx="3552036" cy="18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4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Conclusiones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Con el desarrollo de este videojuego se vio reflejado que podemos lograr una </a:t>
            </a:r>
            <a:r>
              <a:rPr lang="es-ES" sz="2500" b="1" dirty="0"/>
              <a:t>buena inmersión </a:t>
            </a:r>
            <a:r>
              <a:rPr lang="es-ES" sz="2500" dirty="0"/>
              <a:t>y experiencia de juego con dispositivos simples y </a:t>
            </a:r>
            <a:r>
              <a:rPr lang="es-ES" sz="2500" b="1" dirty="0"/>
              <a:t>accesibles</a:t>
            </a:r>
            <a:r>
              <a:rPr lang="es-ES" sz="2500" dirty="0"/>
              <a:t> para todos.</a:t>
            </a:r>
          </a:p>
          <a:p>
            <a:r>
              <a:rPr lang="es-ES" sz="2500" dirty="0"/>
              <a:t>Si bien nos chocamos con varias limitaciones, vimos que esta puede ser una </a:t>
            </a:r>
            <a:r>
              <a:rPr lang="es-ES" sz="2500" b="1" dirty="0"/>
              <a:t>buena alternativa </a:t>
            </a:r>
            <a:r>
              <a:rPr lang="es-ES" sz="2500" dirty="0"/>
              <a:t>para conocer las nuevas tecnologías que cada vez están más presentes.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0B1236-DAEF-5C9F-2622-252E3ED6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2" y="4822638"/>
            <a:ext cx="3552036" cy="18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4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¿Preguntas?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A2C9DA-C05A-892D-CD98-6CCF3ACA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08" y="4158798"/>
            <a:ext cx="1916383" cy="25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3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¡Gracias por escuchar!</a:t>
            </a:r>
          </a:p>
        </p:txBody>
      </p:sp>
    </p:spTree>
    <p:extLst>
      <p:ext uri="{BB962C8B-B14F-4D97-AF65-F5344CB8AC3E}">
        <p14:creationId xmlns:p14="http://schemas.microsoft.com/office/powerpoint/2010/main" val="136632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Problema a resolver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En este proyecto se busca resolver la problemática del </a:t>
            </a:r>
            <a:r>
              <a:rPr lang="es-ES" sz="2500" b="1" dirty="0"/>
              <a:t>alto</a:t>
            </a:r>
            <a:r>
              <a:rPr lang="es-ES" sz="2500" dirty="0"/>
              <a:t> </a:t>
            </a:r>
            <a:r>
              <a:rPr lang="es-ES" sz="2500" b="1" dirty="0"/>
              <a:t>costo</a:t>
            </a:r>
            <a:r>
              <a:rPr lang="es-ES" sz="2500" dirty="0"/>
              <a:t> de los dispositivos y controles de realidad virtual.</a:t>
            </a:r>
          </a:p>
          <a:p>
            <a:r>
              <a:rPr lang="es-ES" sz="2500" dirty="0"/>
              <a:t>La idea es buscar una alternativa, reemplazándolos por otros de bajo costo y </a:t>
            </a:r>
            <a:r>
              <a:rPr lang="es-ES" sz="2500" b="1" dirty="0"/>
              <a:t>más</a:t>
            </a:r>
            <a:r>
              <a:rPr lang="es-ES" sz="2500" dirty="0"/>
              <a:t> </a:t>
            </a:r>
            <a:r>
              <a:rPr lang="es-ES" sz="2500" b="1" dirty="0"/>
              <a:t>accesibles</a:t>
            </a:r>
            <a:r>
              <a:rPr lang="es-ES" sz="2500" dirty="0"/>
              <a:t> para el usuario promedio.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F8E0D71-45F6-F832-DA22-E5F3BEB60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7" t="11385" r="4239" b="5035"/>
          <a:stretch/>
        </p:blipFill>
        <p:spPr>
          <a:xfrm>
            <a:off x="4958726" y="4402707"/>
            <a:ext cx="2274547" cy="21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23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Objetivos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principal objetivo fue hacer uso de las herramientas vistas en el curso para lograr un proyecto en Unity 3D que demuestre las </a:t>
            </a:r>
            <a:r>
              <a:rPr lang="es-ES" sz="2500" b="1" dirty="0"/>
              <a:t>habilidades adquiridas</a:t>
            </a:r>
            <a:r>
              <a:rPr lang="es-ES" sz="25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76639F-0EDD-BD9D-B936-DC08C306E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87" t="6033" r="11195" b="5758"/>
          <a:stretch/>
        </p:blipFill>
        <p:spPr>
          <a:xfrm>
            <a:off x="4894940" y="4581426"/>
            <a:ext cx="2402120" cy="19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Objetivos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El principal objetivo fue hacer uso de las herramientas vistas en el curso para lograr un proyecto en Unity 3D que demuestre las </a:t>
            </a:r>
            <a:r>
              <a:rPr lang="es-ES" sz="2500" b="1" dirty="0"/>
              <a:t>habilidades adquiridas</a:t>
            </a:r>
            <a:r>
              <a:rPr lang="es-ES" sz="2500" dirty="0"/>
              <a:t>.</a:t>
            </a:r>
          </a:p>
          <a:p>
            <a:r>
              <a:rPr lang="es-ES" sz="2500" dirty="0"/>
              <a:t>Se decidió realizar un videojuego en realidad virtual, que tenga una </a:t>
            </a:r>
            <a:r>
              <a:rPr lang="es-ES" sz="2500" b="1" dirty="0"/>
              <a:t>mecánica simple </a:t>
            </a:r>
            <a:r>
              <a:rPr lang="es-ES" sz="2500" dirty="0"/>
              <a:t>y sea de </a:t>
            </a:r>
            <a:r>
              <a:rPr lang="es-ES" sz="2500" b="1" dirty="0"/>
              <a:t>fácil jugabilidad</a:t>
            </a:r>
            <a:r>
              <a:rPr lang="es-ES" sz="25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76639F-0EDD-BD9D-B936-DC08C306E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7" t="6033" r="11195" b="5758"/>
          <a:stretch/>
        </p:blipFill>
        <p:spPr>
          <a:xfrm>
            <a:off x="4894940" y="4581426"/>
            <a:ext cx="2402120" cy="19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Motivación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motivación detrás de este proyecto surge por la necesidad de querer lograr una buena inmersión en realidad virtual, pero con tecnologías/dispositivos de </a:t>
            </a:r>
            <a:r>
              <a:rPr lang="es-ES" sz="2500" b="1" dirty="0"/>
              <a:t>fácil acceso y bajo costo</a:t>
            </a:r>
            <a:r>
              <a:rPr lang="es-ES" sz="2500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4121F81-2183-C926-8630-AAFD26EB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65" y="4683457"/>
            <a:ext cx="2437469" cy="20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4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Motivación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01526BD-DAC8-1BF2-5836-15408B4C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500" dirty="0"/>
              <a:t>La motivación detrás de este proyecto surge por la necesidad de querer lograr una buena inmersión en realidad virtual, pero con tecnologías/dispositivos de </a:t>
            </a:r>
            <a:r>
              <a:rPr lang="es-ES" sz="2500" b="1" dirty="0"/>
              <a:t>fácil acceso y bajo costo</a:t>
            </a:r>
            <a:r>
              <a:rPr lang="es-ES" sz="2500" dirty="0"/>
              <a:t>.</a:t>
            </a:r>
          </a:p>
          <a:p>
            <a:r>
              <a:rPr lang="es-ES" sz="2500" dirty="0"/>
              <a:t>Los dispositivos actuales de realidad virtual (como Meta </a:t>
            </a:r>
            <a:r>
              <a:rPr lang="es-ES" sz="2500" dirty="0" err="1"/>
              <a:t>Quest</a:t>
            </a:r>
            <a:r>
              <a:rPr lang="es-ES" sz="2500" dirty="0"/>
              <a:t>, Apple </a:t>
            </a:r>
            <a:r>
              <a:rPr lang="es-ES" sz="2500" dirty="0" err="1"/>
              <a:t>Vision</a:t>
            </a:r>
            <a:r>
              <a:rPr lang="es-ES" sz="2500" dirty="0"/>
              <a:t>, entre otros) tienen </a:t>
            </a:r>
            <a:r>
              <a:rPr lang="es-ES" sz="2500" b="1" dirty="0"/>
              <a:t>precios elevados </a:t>
            </a:r>
            <a:r>
              <a:rPr lang="es-ES" sz="2500" dirty="0"/>
              <a:t>lo que los hace inaccesibles para la mayoría de usuarios, apartándolos de probar estas experiencias.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4121F81-2183-C926-8630-AAFD26EB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65" y="4683457"/>
            <a:ext cx="2437469" cy="20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9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6000"/>
                <a:lumOff val="34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8A132-DD6C-6DC3-56A6-967EEF51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Diseño y desarrollo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55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66_TF11161285.potx" id="{7325A28F-9247-498D-87B6-0BF3CD31B6DD}" vid="{40543C41-23B4-4E6D-9C45-DEE328816E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Berlín</Template>
  <TotalTime>723</TotalTime>
  <Words>1194</Words>
  <Application>Microsoft Office PowerPoint</Application>
  <PresentationFormat>Panorámica</PresentationFormat>
  <Paragraphs>131</Paragraphs>
  <Slides>34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8" baseType="lpstr">
      <vt:lpstr>Arial</vt:lpstr>
      <vt:lpstr>Calibri</vt:lpstr>
      <vt:lpstr>Trebuchet MS</vt:lpstr>
      <vt:lpstr>Berlín</vt:lpstr>
      <vt:lpstr>XR: Proyecto Final</vt:lpstr>
      <vt:lpstr>Índice</vt:lpstr>
      <vt:lpstr>Problema a resolver</vt:lpstr>
      <vt:lpstr>Problema a resolver</vt:lpstr>
      <vt:lpstr>Objetivos</vt:lpstr>
      <vt:lpstr>Objetivos</vt:lpstr>
      <vt:lpstr>Motivación</vt:lpstr>
      <vt:lpstr>Motivación</vt:lpstr>
      <vt:lpstr>Diseño y desarrollo</vt:lpstr>
      <vt:lpstr>Diseño y desarrollo: Idea del juego</vt:lpstr>
      <vt:lpstr>Diseño y desarrollo: Idea del juego</vt:lpstr>
      <vt:lpstr>Diseño y desarrollo: Idea del juego</vt:lpstr>
      <vt:lpstr>Diseño y desarrollo: Idea del juego</vt:lpstr>
      <vt:lpstr>Diseño y desarrollo: Idea del juego</vt:lpstr>
      <vt:lpstr>Diseño y desarrollo: Tecnologías utilizadas</vt:lpstr>
      <vt:lpstr>Diseño y desarrollo: Tecnologías utilizadas</vt:lpstr>
      <vt:lpstr>Diseño y desarrollo: Tecnologías utilizadas</vt:lpstr>
      <vt:lpstr>Diseño y desarrollo: Tecnologías utilizadas</vt:lpstr>
      <vt:lpstr>Diseño y desarrollo: Tecnologías utilizadas</vt:lpstr>
      <vt:lpstr>Diseño y desarrollo: Controles</vt:lpstr>
      <vt:lpstr>Diseño y desarrollo: Modelado del mundo</vt:lpstr>
      <vt:lpstr>Diseño y desarrollo: Modelado del mundo</vt:lpstr>
      <vt:lpstr>Diseño y desarrollo: Lógica</vt:lpstr>
      <vt:lpstr>Diseño y desarrollo: Lobby</vt:lpstr>
      <vt:lpstr>Diseño y desarrollo: Sonidos</vt:lpstr>
      <vt:lpstr>Problemas surgidos</vt:lpstr>
      <vt:lpstr>Presentación de PowerPoint</vt:lpstr>
      <vt:lpstr>Problemas surgidos</vt:lpstr>
      <vt:lpstr>Problemas surgidos</vt:lpstr>
      <vt:lpstr>Problemas surgidos</vt:lpstr>
      <vt:lpstr>Conclusiones</vt:lpstr>
      <vt:lpstr>Conclusiones</vt:lpstr>
      <vt:lpstr>¿Preguntas?</vt:lpstr>
      <vt:lpstr>¡Gracias por escuchar!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Facundo Bernardini</dc:creator>
  <cp:lastModifiedBy>Facundo Bernardini</cp:lastModifiedBy>
  <cp:revision>57</cp:revision>
  <dcterms:created xsi:type="dcterms:W3CDTF">2024-06-21T14:44:11Z</dcterms:created>
  <dcterms:modified xsi:type="dcterms:W3CDTF">2024-06-22T15:16:21Z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